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3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9.xml.rels" ContentType="application/vnd.openxmlformats-package.relationships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presProps.xml" ContentType="application/vnd.openxmlformats-officedocument.presentationml.presProps+xml"/>
  <Override PartName="/ppt/theme/theme29.xml" ContentType="application/vnd.openxmlformats-officedocument.theme+xml"/>
  <Override PartName="/ppt/theme/theme28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20.xml" ContentType="application/vnd.openxmlformats-officedocument.theme+xml"/>
  <Override PartName="/ppt/theme/theme19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27.xml" ContentType="application/vnd.openxmlformats-officedocument.theme+xml"/>
  <Override PartName="/ppt/_rels/presentation.xml.rels" ContentType="application/vnd.openxmlformats-package.relationships+xml"/>
  <Override PartName="/ppt/media/image12.png" ContentType="image/png"/>
  <Override PartName="/ppt/media/image3.png" ContentType="image/png"/>
  <Override PartName="/ppt/media/image13.png" ContentType="image/png"/>
  <Override PartName="/ppt/media/image4.png" ContentType="image/png"/>
  <Override PartName="/ppt/media/image9.png" ContentType="image/png"/>
  <Override PartName="/ppt/media/image18.png" ContentType="image/png"/>
  <Override PartName="/ppt/media/image20.png" ContentType="image/png"/>
  <Override PartName="/ppt/media/image8.gif" ContentType="image/gif"/>
  <Override PartName="/ppt/media/image22.png" ContentType="image/png"/>
  <Override PartName="/ppt/media/image11.png" ContentType="image/png"/>
  <Override PartName="/ppt/media/image2.png" ContentType="image/png"/>
  <Override PartName="/ppt/media/image24.png" ContentType="image/png"/>
  <Override PartName="/ppt/media/image23.png" ContentType="image/png"/>
  <Override PartName="/ppt/media/image21.png" ContentType="image/png"/>
  <Override PartName="/ppt/media/image19.png" ContentType="image/png"/>
  <Override PartName="/ppt/media/image17.png" ContentType="image/png"/>
  <Override PartName="/ppt/media/image5.png" ContentType="image/png"/>
  <Override PartName="/ppt/media/image14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7.png" ContentType="image/png"/>
  <Override PartName="/ppt/media/image16.png" ContentType="image/png"/>
  <Override PartName="/ppt/slideLayouts/slideLayout22.xml" ContentType="application/vnd.openxmlformats-officedocument.presentationml.slideLayout+xml"/>
  <Override PartName="/ppt/slideLayouts/_rels/slideLayout2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slideLayout2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</p:sldMasterIdLst>
  <p:sldIdLst>
    <p:sldId id="256" r:id="rId33"/>
    <p:sldId id="257" r:id="rId34"/>
    <p:sldId id="258" r:id="rId35"/>
    <p:sldId id="259" r:id="rId36"/>
    <p:sldId id="260" r:id="rId37"/>
    <p:sldId id="261" r:id="rId38"/>
    <p:sldId id="262" r:id="rId39"/>
    <p:sldId id="263" r:id="rId40"/>
    <p:sldId id="264" r:id="rId41"/>
    <p:sldId id="265" r:id="rId42"/>
    <p:sldId id="266" r:id="rId43"/>
    <p:sldId id="267" r:id="rId44"/>
    <p:sldId id="268" r:id="rId45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" Target="slides/slide1.xml"/><Relationship Id="rId34" Type="http://schemas.openxmlformats.org/officeDocument/2006/relationships/slide" Target="slides/slide2.xml"/><Relationship Id="rId35" Type="http://schemas.openxmlformats.org/officeDocument/2006/relationships/slide" Target="slides/slide3.xml"/><Relationship Id="rId36" Type="http://schemas.openxmlformats.org/officeDocument/2006/relationships/slide" Target="slides/slide4.xml"/><Relationship Id="rId37" Type="http://schemas.openxmlformats.org/officeDocument/2006/relationships/slide" Target="slides/slide5.xml"/><Relationship Id="rId38" Type="http://schemas.openxmlformats.org/officeDocument/2006/relationships/slide" Target="slides/slide6.xml"/><Relationship Id="rId39" Type="http://schemas.openxmlformats.org/officeDocument/2006/relationships/slide" Target="slides/slide7.xml"/><Relationship Id="rId40" Type="http://schemas.openxmlformats.org/officeDocument/2006/relationships/slide" Target="slides/slide8.xml"/><Relationship Id="rId41" Type="http://schemas.openxmlformats.org/officeDocument/2006/relationships/slide" Target="slides/slide9.xml"/><Relationship Id="rId42" Type="http://schemas.openxmlformats.org/officeDocument/2006/relationships/slide" Target="slides/slide10.xml"/><Relationship Id="rId43" Type="http://schemas.openxmlformats.org/officeDocument/2006/relationships/slide" Target="slides/slide11.xml"/><Relationship Id="rId44" Type="http://schemas.openxmlformats.org/officeDocument/2006/relationships/slide" Target="slides/slide12.xml"/><Relationship Id="rId45" Type="http://schemas.openxmlformats.org/officeDocument/2006/relationships/slide" Target="slides/slide13.xml"/><Relationship Id="rId4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6742D4-433F-4289-816C-073FA5CF5DE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435F23D-3E06-42AE-9A74-9E0C4FAA743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3B534223-EDE2-47AB-BAA9-7EE9E9CB4B9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05CC6B83-623E-4699-AE33-6C13336891F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슬라이드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8"/>
          </p:nvPr>
        </p:nvSpPr>
        <p:spPr/>
        <p:txBody>
          <a:bodyPr/>
          <a:p>
            <a:fld id="{22C9AA4B-0AC0-4B6C-ACF8-E90E4249E03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7141B077-990B-4DA9-B0FB-3A640E2692A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A3EC779F-207C-4847-BDD6-BF19B040DE3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7"/>
          </p:nvPr>
        </p:nvSpPr>
        <p:spPr/>
        <p:txBody>
          <a:bodyPr/>
          <a:p>
            <a:fld id="{1F6FA03E-1A01-42CA-B69C-E0A1B08D44C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슬라이드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0"/>
          </p:nvPr>
        </p:nvSpPr>
        <p:spPr/>
        <p:txBody>
          <a:bodyPr/>
          <a:p>
            <a:fld id="{A3299E31-D637-430A-AF2B-40D4416FCF1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3"/>
          </p:nvPr>
        </p:nvSpPr>
        <p:spPr/>
        <p:txBody>
          <a:bodyPr/>
          <a:p>
            <a:fld id="{28E08F7A-02F8-42E4-A8A6-CC5BF47B4C5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슬라이드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6"/>
          </p:nvPr>
        </p:nvSpPr>
        <p:spPr/>
        <p:txBody>
          <a:bodyPr/>
          <a:p>
            <a:fld id="{842ACFB9-F12D-4EE4-8A88-D6B63134530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8F504B3-CB48-430C-BE2F-DF596EE9CEE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9"/>
          </p:nvPr>
        </p:nvSpPr>
        <p:spPr/>
        <p:txBody>
          <a:bodyPr/>
          <a:p>
            <a:fld id="{9E047FD3-E8D0-4B46-A752-1C6CDAD2AA8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슬라이드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2"/>
          </p:nvPr>
        </p:nvSpPr>
        <p:spPr/>
        <p:txBody>
          <a:bodyPr/>
          <a:p>
            <a:fld id="{52050C90-A55D-4A33-B4CC-6243794AB80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5"/>
          </p:nvPr>
        </p:nvSpPr>
        <p:spPr/>
        <p:txBody>
          <a:bodyPr/>
          <a:p>
            <a:fld id="{9D39A23F-F4E2-4D37-8CEC-1232C649C82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슬라이드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8"/>
          </p:nvPr>
        </p:nvSpPr>
        <p:spPr/>
        <p:txBody>
          <a:bodyPr/>
          <a:p>
            <a:fld id="{30DB42A2-2268-4D97-A173-4F90EDA5266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71"/>
          </p:nvPr>
        </p:nvSpPr>
        <p:spPr/>
        <p:txBody>
          <a:bodyPr/>
          <a:p>
            <a:fld id="{CE8E646E-05C1-4EEC-8AED-93CD22DF3A9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74"/>
          </p:nvPr>
        </p:nvSpPr>
        <p:spPr/>
        <p:txBody>
          <a:bodyPr/>
          <a:p>
            <a:fld id="{BA5E20DD-60B9-4FE7-A194-EF6BF97C4D0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슬라이드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77"/>
          </p:nvPr>
        </p:nvSpPr>
        <p:spPr/>
        <p:txBody>
          <a:bodyPr/>
          <a:p>
            <a:fld id="{F8FAD697-F5BA-4255-95AB-915547740A8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슬라이드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0"/>
          </p:nvPr>
        </p:nvSpPr>
        <p:spPr/>
        <p:txBody>
          <a:bodyPr/>
          <a:p>
            <a:fld id="{361A7A05-8881-4325-82B2-7C2EE49AB03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8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슬라이드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3"/>
          </p:nvPr>
        </p:nvSpPr>
        <p:spPr/>
        <p:txBody>
          <a:bodyPr/>
          <a:p>
            <a:fld id="{FE0D9DB4-684A-440C-918A-6920A6B3F92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8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6"/>
          </p:nvPr>
        </p:nvSpPr>
        <p:spPr/>
        <p:txBody>
          <a:bodyPr/>
          <a:p>
            <a:fld id="{9FDD34FF-F6A6-46D4-971B-2BA16F412A3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8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6DAACC7-7199-4D07-830B-0B98CDD6A44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9"/>
          </p:nvPr>
        </p:nvSpPr>
        <p:spPr/>
        <p:txBody>
          <a:bodyPr/>
          <a:p>
            <a:fld id="{5EDE8AD3-48D5-490B-B60C-95E4EF17CD6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__________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2"/>
          </p:nvPr>
        </p:nvSpPr>
        <p:spPr/>
        <p:txBody>
          <a:bodyPr/>
          <a:p>
            <a:fld id="{CA68B887-6EEB-480D-AF30-492F0979360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85FE7BB-744B-49FB-83FE-9B73B226564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7D472AAB-3946-44B7-81F7-3D10C3D3636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7CD65556-85E7-418F-8F40-A33C1301151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36F56B92-DA77-4319-B19D-9403C5AC121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C764750E-3FA8-4D0A-BEC7-6B24463DD4A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4727A0F2-C355-473B-93C4-91649E4BC6C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1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" name="직사각형 6"/>
          <p:cNvSpPr/>
          <p:nvPr/>
        </p:nvSpPr>
        <p:spPr>
          <a:xfrm>
            <a:off x="0" y="572580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4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0AA6761-48A8-4A59-8282-83B21573D2EC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5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89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ftr" idx="28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sldNum" idx="29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2E6358A-4F73-4C42-96FE-84A1981315BB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 type="dt" idx="30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98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ftr" idx="31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sldNum" idx="32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2F8DF1F-7564-44AD-B3B1-155E5782377C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3" name="PlaceHolder 5"/>
          <p:cNvSpPr>
            <a:spLocks noGrp="1"/>
          </p:cNvSpPr>
          <p:nvPr>
            <p:ph type="dt" idx="33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0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108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ftr" idx="34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sldNum" idx="35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C25588A-4EDD-40A5-ABC0-6EA2A3053968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dt" idx="36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1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118" name="직사각형 6"/>
          <p:cNvSpPr/>
          <p:nvPr/>
        </p:nvSpPr>
        <p:spPr>
          <a:xfrm>
            <a:off x="0" y="572580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ftr" idx="37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sldNum" idx="38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BC3CF53-FB27-4A0D-8B10-E071359179BB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dt" idx="39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2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128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ftr" idx="40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sldNum" idx="41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934D7EE-5C8E-4622-9CB2-5199A6E2EC07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 type="dt" idx="42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3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138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ftr" idx="43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sldNum" idx="44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E043058-614B-49EC-B6DF-7089F8167182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3" name="PlaceHolder 5"/>
          <p:cNvSpPr>
            <a:spLocks noGrp="1"/>
          </p:cNvSpPr>
          <p:nvPr>
            <p:ph type="dt" idx="45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4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148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ftr" idx="46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sldNum" idx="47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C019202-02B3-464B-B2C9-6034E0E87439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 type="dt" idx="48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5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158" name="직사각형 6"/>
          <p:cNvSpPr/>
          <p:nvPr/>
        </p:nvSpPr>
        <p:spPr>
          <a:xfrm>
            <a:off x="0" y="572580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ftr" idx="49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 type="sldNum" idx="50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BAACAD1-145A-48C3-8438-70D49AAF9BC4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3" name="PlaceHolder 5"/>
          <p:cNvSpPr>
            <a:spLocks noGrp="1"/>
          </p:cNvSpPr>
          <p:nvPr>
            <p:ph type="dt" idx="51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6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168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ftr" idx="52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sldNum" idx="53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C5B5193-94C1-4DC6-B9E0-533E8A708E52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dt" idx="54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7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178" name="직사각형 6"/>
          <p:cNvSpPr/>
          <p:nvPr/>
        </p:nvSpPr>
        <p:spPr>
          <a:xfrm>
            <a:off x="0" y="572580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ftr" idx="55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sldNum" idx="56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339F7304-A9DF-4E22-867A-619875B83BB9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3" name="PlaceHolder 5"/>
          <p:cNvSpPr>
            <a:spLocks noGrp="1"/>
          </p:cNvSpPr>
          <p:nvPr>
            <p:ph type="dt" idx="57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1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C818B14-5428-4569-83DE-F87FB77443DE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8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188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ftr" idx="58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sldNum" idx="59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79D5A2B-1475-446D-ACB2-B75A71BA4D40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3" name="PlaceHolder 5"/>
          <p:cNvSpPr>
            <a:spLocks noGrp="1"/>
          </p:cNvSpPr>
          <p:nvPr>
            <p:ph type="dt" idx="60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19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198" name="직사각형 6"/>
          <p:cNvSpPr/>
          <p:nvPr/>
        </p:nvSpPr>
        <p:spPr>
          <a:xfrm>
            <a:off x="0" y="572580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ftr" idx="61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sldNum" idx="62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BA1E4CA-CDF5-498F-85E4-8BE950A7EFC9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3" name="PlaceHolder 5"/>
          <p:cNvSpPr>
            <a:spLocks noGrp="1"/>
          </p:cNvSpPr>
          <p:nvPr>
            <p:ph type="dt" idx="63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0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08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ftr" idx="64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sldNum" idx="65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79EC0D4-BCC0-49E6-80BA-66526271BEC8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 type="dt" idx="66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1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18" name="직사각형 6"/>
          <p:cNvSpPr/>
          <p:nvPr/>
        </p:nvSpPr>
        <p:spPr>
          <a:xfrm>
            <a:off x="0" y="572580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ftr" idx="67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 type="sldNum" idx="68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5CFAF8BB-109F-47E0-A6CC-0943A9E44D5F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3" name="PlaceHolder 5"/>
          <p:cNvSpPr>
            <a:spLocks noGrp="1"/>
          </p:cNvSpPr>
          <p:nvPr>
            <p:ph type="dt" idx="69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2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28" name="직사각형 6"/>
          <p:cNvSpPr/>
          <p:nvPr/>
        </p:nvSpPr>
        <p:spPr>
          <a:xfrm>
            <a:off x="0" y="572580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ftr" idx="70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 type="sldNum" idx="71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FC41D1F-B3D5-4D04-ABD7-4EF80EC71FC0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2" name="PlaceHolder 4"/>
          <p:cNvSpPr>
            <a:spLocks noGrp="1"/>
          </p:cNvSpPr>
          <p:nvPr>
            <p:ph type="dt" idx="72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4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3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38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ftr" idx="73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sldNum" idx="74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1EE4F012-1BF3-43D8-9210-9AE609033E4B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 type="dt" idx="75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4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4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48" name="직사각형 6"/>
          <p:cNvSpPr/>
          <p:nvPr/>
        </p:nvSpPr>
        <p:spPr>
          <a:xfrm>
            <a:off x="0" y="572580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ftr" idx="76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sldNum" idx="77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3339C55E-6407-4FDC-ADFD-BEDC7FD9A0A0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3" name="PlaceHolder 5"/>
          <p:cNvSpPr>
            <a:spLocks noGrp="1"/>
          </p:cNvSpPr>
          <p:nvPr>
            <p:ph type="dt" idx="78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4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5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58" name="직사각형 6"/>
          <p:cNvSpPr/>
          <p:nvPr/>
        </p:nvSpPr>
        <p:spPr>
          <a:xfrm>
            <a:off x="0" y="572580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ftr" idx="79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sldNum" idx="80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9CBFBBF-219D-4B24-A0F3-5E350BD24D7A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 type="dt" idx="81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6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68" name="직사각형 6"/>
          <p:cNvSpPr/>
          <p:nvPr/>
        </p:nvSpPr>
        <p:spPr>
          <a:xfrm>
            <a:off x="0" y="572580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ftr" idx="82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 type="sldNum" idx="83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E01732E-C12B-4CB6-86A4-C16A45AB8E23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 type="dt" idx="84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4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7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78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ftr" idx="85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 type="sldNum" idx="86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77BFEED-031E-4803-9135-5559C29C792A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3" name="PlaceHolder 5"/>
          <p:cNvSpPr>
            <a:spLocks noGrp="1"/>
          </p:cNvSpPr>
          <p:nvPr>
            <p:ph type="dt" idx="87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0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A480B57-6563-4BEE-808E-136B2DE7FC60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" name="PlaceHolder 5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8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88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ftr" idx="88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 type="sldNum" idx="89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FF68A40-896C-40A3-BDC6-8F78509861E3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3" name="PlaceHolder 5"/>
          <p:cNvSpPr>
            <a:spLocks noGrp="1"/>
          </p:cNvSpPr>
          <p:nvPr>
            <p:ph type="dt" idx="90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4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97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298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ftr" idx="91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 type="sldNum" idx="92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82D528E-4D6A-47D1-8938-540CBB805DEA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3" name="PlaceHolder 5"/>
          <p:cNvSpPr>
            <a:spLocks noGrp="1"/>
          </p:cNvSpPr>
          <p:nvPr>
            <p:ph type="dt" idx="93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29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30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sldNum" idx="11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F3A26D4-4D43-4145-882E-CA6202FFBF2E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39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40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 idx="14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36A4A7B-F426-4C38-B679-3F0DAAEFA06B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49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50" name="직사각형 7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ftr" idx="16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sldNum" idx="17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FF56551-70BB-46A2-B480-5E0920CD4AA1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 idx="18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59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60" name="직사각형 10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sldNum" idx="20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098719B-85C7-4DCD-B0B5-65344CB5F27A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5" name="PlaceHolder 5"/>
          <p:cNvSpPr>
            <a:spLocks noGrp="1"/>
          </p:cNvSpPr>
          <p:nvPr>
            <p:ph type="dt" idx="21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69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70" name="직사각형 6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ftr" idx="22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sldNum" idx="23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1587076D-324A-4CCE-A088-2A98B636A17F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dt" idx="24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그림 7" descr=""/>
          <p:cNvPicPr/>
          <p:nvPr/>
        </p:nvPicPr>
        <p:blipFill>
          <a:blip r:embed="rId2"/>
          <a:stretch/>
        </p:blipFill>
        <p:spPr>
          <a:xfrm>
            <a:off x="1089720" y="6237360"/>
            <a:ext cx="641160" cy="441720"/>
          </a:xfrm>
          <a:prstGeom prst="rect">
            <a:avLst/>
          </a:prstGeom>
          <a:ln w="0">
            <a:noFill/>
          </a:ln>
        </p:spPr>
      </p:pic>
      <p:pic>
        <p:nvPicPr>
          <p:cNvPr id="79" name="그림 9" descr=""/>
          <p:cNvPicPr/>
          <p:nvPr/>
        </p:nvPicPr>
        <p:blipFill>
          <a:blip r:embed="rId3"/>
          <a:stretch/>
        </p:blipFill>
        <p:spPr>
          <a:xfrm>
            <a:off x="380880" y="6176880"/>
            <a:ext cx="604440" cy="524160"/>
          </a:xfrm>
          <a:prstGeom prst="rect">
            <a:avLst/>
          </a:prstGeom>
          <a:ln w="0">
            <a:noFill/>
          </a:ln>
        </p:spPr>
      </p:pic>
      <p:sp>
        <p:nvSpPr>
          <p:cNvPr id="80" name="직사각형 5"/>
          <p:cNvSpPr/>
          <p:nvPr/>
        </p:nvSpPr>
        <p:spPr>
          <a:xfrm>
            <a:off x="0" y="0"/>
            <a:ext cx="12183120" cy="1123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맑은 고딕"/>
              <a:ea typeface="DejaVu Sans"/>
            </a:endParaRPr>
          </a:p>
        </p:txBody>
      </p:sp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06600" cy="131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06600" cy="43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ftr" idx="25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sldNum" idx="26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chemeClr val="dk1"/>
                </a:solidFill>
                <a:latin typeface="맑은 고딕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181C55D-69EB-438C-B62E-B24B16FFF60F}" type="slidenum">
              <a:rPr b="0" lang="en-US" sz="1600" spc="-1" strike="noStrike">
                <a:solidFill>
                  <a:schemeClr val="dk1"/>
                </a:solidFill>
                <a:latin typeface="맑은 고딕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dt" idx="27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2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3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video" Target="file:///home/kimm-linux/Documents/Cource/2025_PHD/AdvancedRL/termPro/assets/Kooha-2025-12-09-17-54-11.webm" TargetMode="External"/><Relationship Id="rId2" Type="http://schemas.microsoft.com/office/2007/relationships/media" Target="file:///home/kimm-linux/Documents/Cource/2025_PHD/AdvancedRL/termPro/assets/Kooha-2025-12-09-17-54-11.webm" TargetMode="External"/><Relationship Id="rId3" Type="http://schemas.openxmlformats.org/officeDocument/2006/relationships/image" Target="../media/image20.png"/><Relationship Id="rId4" Type="http://schemas.openxmlformats.org/officeDocument/2006/relationships/video" Target="file:///home/kimm-linux/Documents/Cource/2025_PHD/AdvancedRL/termPro/assets/Kooha-2025-12-10-12-49-54.webm" TargetMode="External"/><Relationship Id="rId5" Type="http://schemas.microsoft.com/office/2007/relationships/media" Target="file:///home/kimm-linux/Documents/Cource/2025_PHD/AdvancedRL/termPro/assets/Kooha-2025-12-10-12-49-54.webm" TargetMode="External"/><Relationship Id="rId6" Type="http://schemas.openxmlformats.org/officeDocument/2006/relationships/image" Target="../media/image21.png"/><Relationship Id="rId7" Type="http://schemas.openxmlformats.org/officeDocument/2006/relationships/video" Target="file:///home/kimm-linux/Documents/Cource/2025_PHD/AdvancedRL/termPro/assets/Kooha-2025-12-10-12-55-54.webm" TargetMode="External"/><Relationship Id="rId8" Type="http://schemas.microsoft.com/office/2007/relationships/media" Target="file:///home/kimm-linux/Documents/Cource/2025_PHD/AdvancedRL/termPro/assets/Kooha-2025-12-10-12-55-54.webm" TargetMode="External"/><Relationship Id="rId9" Type="http://schemas.openxmlformats.org/officeDocument/2006/relationships/image" Target="../media/image22.png"/><Relationship Id="rId10" Type="http://schemas.openxmlformats.org/officeDocument/2006/relationships/video" Target="file:///home/kimm-linux/Documents/Cource/2025_PHD/AdvancedRL/termPro/assets/Kooha-2025-12-10-12-58-59.webm" TargetMode="External"/><Relationship Id="rId11" Type="http://schemas.microsoft.com/office/2007/relationships/media" Target="file:///home/kimm-linux/Documents/Cource/2025_PHD/AdvancedRL/termPro/assets/Kooha-2025-12-10-12-58-59.webm" TargetMode="External"/><Relationship Id="rId12" Type="http://schemas.openxmlformats.org/officeDocument/2006/relationships/image" Target="../media/image23.png"/><Relationship Id="rId13" Type="http://schemas.openxmlformats.org/officeDocument/2006/relationships/video" Target="file:///home/kimm-linux/Documents/Cource/2025_PHD/AdvancedRL/termPro/assets/Kooha-2025-12-10-13-01-12.webm" TargetMode="External"/><Relationship Id="rId14" Type="http://schemas.microsoft.com/office/2007/relationships/media" Target="file:///home/kimm-linux/Documents/Cource/2025_PHD/AdvancedRL/termPro/assets/Kooha-2025-12-10-13-01-12.webm" TargetMode="External"/><Relationship Id="rId15" Type="http://schemas.openxmlformats.org/officeDocument/2006/relationships/image" Target="../media/image24.png"/><Relationship Id="rId16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QwJcF08hfs8&amp;t=29s" TargetMode="External"/><Relationship Id="rId2" Type="http://schemas.openxmlformats.org/officeDocument/2006/relationships/slideLayout" Target="../slideLayouts/slideLayout18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gif"/><Relationship Id="rId3" Type="http://schemas.openxmlformats.org/officeDocument/2006/relationships/slideLayout" Target="../slideLayouts/slideLayout1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gif"/><Relationship Id="rId3" Type="http://schemas.openxmlformats.org/officeDocument/2006/relationships/slideLayout" Target="../slideLayouts/slideLayout2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gif"/><Relationship Id="rId3" Type="http://schemas.openxmlformats.org/officeDocument/2006/relationships/slideLayout" Target="../slideLayouts/slideLayout2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video" Target="file:///home/kimm-linux/Documents/Cource/2025_PHD/AdvancedRL/termPro/assets/Kooha-2025-12-09-19-17-30.webm" TargetMode="External"/><Relationship Id="rId3" Type="http://schemas.microsoft.com/office/2007/relationships/media" Target="file:///home/kimm-linux/Documents/Cource/2025_PHD/AdvancedRL/termPro/assets/Kooha-2025-12-09-19-17-30.webm" TargetMode="External"/><Relationship Id="rId4" Type="http://schemas.openxmlformats.org/officeDocument/2006/relationships/image" Target="../media/image13.png"/><Relationship Id="rId5" Type="http://schemas.openxmlformats.org/officeDocument/2006/relationships/video" Target="file:///home/kimm-linux/Documents/Cource/2025_PHD/AdvancedRL/termPro/assets/Kooha-2025-12-09-19-14-47.webm" TargetMode="External"/><Relationship Id="rId6" Type="http://schemas.microsoft.com/office/2007/relationships/media" Target="file:///home/kimm-linux/Documents/Cource/2025_PHD/AdvancedRL/termPro/assets/Kooha-2025-12-09-19-14-47.webm" TargetMode="External"/><Relationship Id="rId7" Type="http://schemas.openxmlformats.org/officeDocument/2006/relationships/image" Target="../media/image14.png"/><Relationship Id="rId8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35000" cy="2378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chemeClr val="dk1"/>
                </a:solidFill>
                <a:latin typeface="맑은 고딕"/>
              </a:rPr>
              <a:t>RL study with Mujoco-Humanoid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35000" cy="1646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dk1"/>
                </a:solidFill>
                <a:latin typeface="맑은 고딕"/>
              </a:rPr>
              <a:t>251210 Term-Proj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제목 2"/>
          <p:cNvSpPr/>
          <p:nvPr/>
        </p:nvSpPr>
        <p:spPr>
          <a:xfrm>
            <a:off x="8998920" y="5643000"/>
            <a:ext cx="2905560" cy="65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defTabSz="914400">
              <a:lnSpc>
                <a:spcPct val="90000"/>
              </a:lnSpc>
            </a:pPr>
            <a:r>
              <a:rPr b="1" lang="en-US" sz="1800" spc="-1" strike="noStrike">
                <a:solidFill>
                  <a:schemeClr val="lt1"/>
                </a:solidFill>
                <a:latin typeface="맑은 고딕"/>
                <a:ea typeface="DejaVu Sans"/>
              </a:rPr>
              <a:t>Tom Juyeon Kim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ftr" idx="94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310" name="그림 3" descr=""/>
          <p:cNvPicPr/>
          <p:nvPr/>
        </p:nvPicPr>
        <p:blipFill>
          <a:blip r:embed="rId1"/>
          <a:stretch/>
        </p:blipFill>
        <p:spPr>
          <a:xfrm>
            <a:off x="10791000" y="232560"/>
            <a:ext cx="418680" cy="418680"/>
          </a:xfrm>
          <a:prstGeom prst="rect">
            <a:avLst/>
          </a:prstGeom>
          <a:ln w="0">
            <a:noFill/>
          </a:ln>
        </p:spPr>
      </p:pic>
      <p:pic>
        <p:nvPicPr>
          <p:cNvPr id="311" name="그림 4" descr=""/>
          <p:cNvPicPr/>
          <p:nvPr/>
        </p:nvPicPr>
        <p:blipFill>
          <a:blip r:embed="rId2"/>
          <a:stretch/>
        </p:blipFill>
        <p:spPr>
          <a:xfrm>
            <a:off x="11296080" y="232560"/>
            <a:ext cx="608400" cy="418680"/>
          </a:xfrm>
          <a:prstGeom prst="rect">
            <a:avLst/>
          </a:prstGeom>
          <a:ln w="0">
            <a:noFill/>
          </a:ln>
        </p:spPr>
      </p:pic>
      <p:sp>
        <p:nvSpPr>
          <p:cNvPr id="5" name="PlaceHolder 4"/>
          <p:cNvSpPr>
            <a:spLocks noGrp="1"/>
          </p:cNvSpPr>
          <p:nvPr>
            <p:ph type="sldNum" idx="71"/>
          </p:nvPr>
        </p:nvSpPr>
        <p:spPr/>
        <p:txBody>
          <a:bodyPr/>
          <a:p>
            <a:fld id="{867A53C3-3744-4DD1-ADDB-B8A512CE8B1F}" type="slidenum">
              <a:t>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제목 7"/>
          <p:cNvSpPr/>
          <p:nvPr/>
        </p:nvSpPr>
        <p:spPr>
          <a:xfrm>
            <a:off x="303480" y="69480"/>
            <a:ext cx="109044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743040" indent="-743040" defTabSz="914400">
              <a:lnSpc>
                <a:spcPct val="90000"/>
              </a:lnSpc>
              <a:buClr>
                <a:srgbClr val="ffffff"/>
              </a:buClr>
              <a:buFont typeface="OpenSymbol"/>
              <a:buAutoNum type="arabicPeriod" startAt="4"/>
            </a:pPr>
            <a:r>
              <a:rPr b="1" lang="en-US" sz="3600" spc="-1" strike="noStrike">
                <a:solidFill>
                  <a:schemeClr val="lt1"/>
                </a:solidFill>
                <a:latin typeface="맑은 고딕"/>
                <a:ea typeface="DejaVu Sans"/>
              </a:rPr>
              <a:t>Train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r>
              <a:rPr b="1" lang="en-US" sz="2800" spc="-1" strike="noStrike">
                <a:solidFill>
                  <a:schemeClr val="lt1"/>
                </a:solidFill>
                <a:latin typeface="맑은 고딕"/>
                <a:ea typeface="DejaVu Sans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부제목 10"/>
          <p:cNvSpPr/>
          <p:nvPr/>
        </p:nvSpPr>
        <p:spPr>
          <a:xfrm>
            <a:off x="303480" y="1281600"/>
            <a:ext cx="10266480" cy="397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목표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: ep_len_mean=1000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이상 서있기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학습 파라미터 수정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Gamma= 0.9 → 0.9999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로 수정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(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미래보상에 집중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네트워크  크기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[64,64] → [256, 256] (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정보 손실 방지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log_std_init = -2.0 → -1.0 (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탐색을 늘림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보상함수의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healthy_reward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올림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(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서있는것에 보상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부제목 21"/>
          <p:cNvSpPr/>
          <p:nvPr/>
        </p:nvSpPr>
        <p:spPr>
          <a:xfrm>
            <a:off x="7772400" y="5769360"/>
            <a:ext cx="34286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logs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부제목 25"/>
          <p:cNvSpPr/>
          <p:nvPr/>
        </p:nvSpPr>
        <p:spPr>
          <a:xfrm>
            <a:off x="2971800" y="5486400"/>
            <a:ext cx="34286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hyper_param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4" name="" descr=""/>
          <p:cNvPicPr/>
          <p:nvPr/>
        </p:nvPicPr>
        <p:blipFill>
          <a:blip r:embed="rId1"/>
          <a:stretch/>
        </p:blipFill>
        <p:spPr>
          <a:xfrm>
            <a:off x="428400" y="3200400"/>
            <a:ext cx="3193200" cy="2779200"/>
          </a:xfrm>
          <a:prstGeom prst="rect">
            <a:avLst/>
          </a:prstGeom>
          <a:ln w="0">
            <a:noFill/>
          </a:ln>
        </p:spPr>
      </p:pic>
      <p:pic>
        <p:nvPicPr>
          <p:cNvPr id="405" name="" descr=""/>
          <p:cNvPicPr/>
          <p:nvPr/>
        </p:nvPicPr>
        <p:blipFill>
          <a:blip r:embed="rId2"/>
          <a:stretch/>
        </p:blipFill>
        <p:spPr>
          <a:xfrm>
            <a:off x="7648920" y="1371600"/>
            <a:ext cx="4179600" cy="4466880"/>
          </a:xfrm>
          <a:prstGeom prst="rect">
            <a:avLst/>
          </a:prstGeom>
          <a:ln w="0">
            <a:noFill/>
          </a:ln>
        </p:spPr>
      </p:pic>
      <p:pic>
        <p:nvPicPr>
          <p:cNvPr id="406" name="" descr=""/>
          <p:cNvPicPr/>
          <p:nvPr/>
        </p:nvPicPr>
        <p:blipFill>
          <a:blip r:embed="rId3"/>
          <a:stretch/>
        </p:blipFill>
        <p:spPr>
          <a:xfrm>
            <a:off x="6119640" y="1143000"/>
            <a:ext cx="5695560" cy="22824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sldNum" idx="86"/>
          </p:nvPr>
        </p:nvSpPr>
        <p:spPr/>
        <p:txBody>
          <a:bodyPr/>
          <a:p>
            <a:fld id="{363B5659-8D3C-4FE9-A4E9-F7AE2780B33B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" descr=""/>
          <p:cNvPicPr/>
          <p:nvPr/>
        </p:nvPicPr>
        <p:blipFill>
          <a:blip r:embed="rId1"/>
          <a:stretch/>
        </p:blipFill>
        <p:spPr>
          <a:xfrm>
            <a:off x="0" y="3886200"/>
            <a:ext cx="12191760" cy="1976400"/>
          </a:xfrm>
          <a:prstGeom prst="rect">
            <a:avLst/>
          </a:prstGeom>
          <a:ln w="0">
            <a:noFill/>
          </a:ln>
        </p:spPr>
      </p:pic>
      <p:sp>
        <p:nvSpPr>
          <p:cNvPr id="408" name="제목 14"/>
          <p:cNvSpPr/>
          <p:nvPr/>
        </p:nvSpPr>
        <p:spPr>
          <a:xfrm>
            <a:off x="303480" y="69480"/>
            <a:ext cx="109044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743040" indent="-743040" defTabSz="914400">
              <a:lnSpc>
                <a:spcPct val="90000"/>
              </a:lnSpc>
              <a:buClr>
                <a:srgbClr val="ffffff"/>
              </a:buClr>
              <a:buFont typeface="OpenSymbol"/>
              <a:buAutoNum type="arabicPeriod" startAt="4"/>
            </a:pPr>
            <a:r>
              <a:rPr b="1" lang="en-US" sz="3600" spc="-1" strike="noStrike">
                <a:solidFill>
                  <a:schemeClr val="lt1"/>
                </a:solidFill>
                <a:latin typeface="맑은 고딕"/>
                <a:ea typeface="DejaVu Sans"/>
              </a:rPr>
              <a:t>Train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r>
              <a:rPr b="1" lang="en-US" sz="2800" spc="-1" strike="noStrike">
                <a:solidFill>
                  <a:schemeClr val="lt1"/>
                </a:solidFill>
                <a:latin typeface="맑은 고딕"/>
                <a:ea typeface="DejaVu Sans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부제목 23"/>
          <p:cNvSpPr/>
          <p:nvPr/>
        </p:nvSpPr>
        <p:spPr>
          <a:xfrm>
            <a:off x="303480" y="1281600"/>
            <a:ext cx="10266480" cy="397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학습결과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: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모두 얼마 지나지 않아 넘어짐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두 가지 가정을 하게됨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하이퍼파라미터 설정이 잘못됨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학습과정세팅 자체가 잘못됨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부제목 19"/>
          <p:cNvSpPr/>
          <p:nvPr/>
        </p:nvSpPr>
        <p:spPr>
          <a:xfrm>
            <a:off x="10973160" y="4007160"/>
            <a:ext cx="1142640" cy="228240"/>
          </a:xfrm>
          <a:prstGeom prst="rect">
            <a:avLst/>
          </a:prstGeom>
          <a:solidFill>
            <a:srgbClr val="ffffff"/>
          </a:solidFill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 fontScale="37222"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bf0041"/>
                </a:solidFill>
                <a:latin typeface="맑은 고딕"/>
                <a:ea typeface="DejaVu Sans"/>
              </a:rPr>
              <a:t>[256,256]_10M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부제목 24"/>
          <p:cNvSpPr/>
          <p:nvPr/>
        </p:nvSpPr>
        <p:spPr>
          <a:xfrm>
            <a:off x="10973160" y="4235400"/>
            <a:ext cx="1142640" cy="228240"/>
          </a:xfrm>
          <a:prstGeom prst="rect">
            <a:avLst/>
          </a:prstGeom>
          <a:solidFill>
            <a:srgbClr val="ffffff"/>
          </a:solidFill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 fontScale="37222"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3465a4"/>
                </a:solidFill>
                <a:latin typeface="맑은 고딕"/>
                <a:ea typeface="DejaVu Sans"/>
              </a:rPr>
              <a:t>[256,256]_5M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부제목 27"/>
          <p:cNvSpPr/>
          <p:nvPr/>
        </p:nvSpPr>
        <p:spPr>
          <a:xfrm>
            <a:off x="10973160" y="4908600"/>
            <a:ext cx="1142640" cy="228240"/>
          </a:xfrm>
          <a:prstGeom prst="rect">
            <a:avLst/>
          </a:prstGeom>
          <a:solidFill>
            <a:srgbClr val="ffffff"/>
          </a:solidFill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 fontScale="37222"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rgbClr val="ff860d"/>
                </a:solidFill>
                <a:latin typeface="맑은 고딕"/>
                <a:ea typeface="DejaVu Sans"/>
              </a:rPr>
              <a:t>Gamma0.9999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3" name="" descr=""/>
          <p:cNvPicPr/>
          <p:nvPr/>
        </p:nvPicPr>
        <p:blipFill>
          <a:blip r:embed="rId2"/>
          <a:stretch/>
        </p:blipFill>
        <p:spPr>
          <a:xfrm>
            <a:off x="8915400" y="539280"/>
            <a:ext cx="2743200" cy="2661120"/>
          </a:xfrm>
          <a:prstGeom prst="rect">
            <a:avLst/>
          </a:prstGeom>
          <a:ln w="0">
            <a:noFill/>
          </a:ln>
        </p:spPr>
      </p:pic>
      <p:sp>
        <p:nvSpPr>
          <p:cNvPr id="414" name="부제목 48"/>
          <p:cNvSpPr/>
          <p:nvPr/>
        </p:nvSpPr>
        <p:spPr>
          <a:xfrm>
            <a:off x="4663800" y="5810400"/>
            <a:ext cx="34286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My experiment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부제목 49"/>
          <p:cNvSpPr/>
          <p:nvPr/>
        </p:nvSpPr>
        <p:spPr>
          <a:xfrm>
            <a:off x="8686800" y="3200400"/>
            <a:ext cx="34286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Desired (2Mstep)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92"/>
          </p:nvPr>
        </p:nvSpPr>
        <p:spPr/>
        <p:txBody>
          <a:bodyPr/>
          <a:p>
            <a:fld id="{45357464-718A-4EDD-B8EB-817E8DC4FF20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제목 10"/>
          <p:cNvSpPr/>
          <p:nvPr/>
        </p:nvSpPr>
        <p:spPr>
          <a:xfrm>
            <a:off x="303480" y="69480"/>
            <a:ext cx="109044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743040" indent="-743040" defTabSz="914400">
              <a:lnSpc>
                <a:spcPct val="90000"/>
              </a:lnSpc>
              <a:buClr>
                <a:srgbClr val="ffffff"/>
              </a:buClr>
              <a:buFont typeface="OpenSymbol"/>
              <a:buAutoNum type="arabicPeriod" startAt="5"/>
            </a:pPr>
            <a:r>
              <a:rPr b="1" lang="en-US" sz="3600" spc="-1" strike="noStrike">
                <a:solidFill>
                  <a:schemeClr val="lt1"/>
                </a:solidFill>
                <a:latin typeface="맑은 고딕"/>
                <a:ea typeface="DejaVu Sans"/>
              </a:rPr>
              <a:t>inference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r>
              <a:rPr b="1" lang="en-US" sz="2800" spc="-1" strike="noStrike">
                <a:solidFill>
                  <a:schemeClr val="lt1"/>
                </a:solidFill>
                <a:latin typeface="맑은 고딕"/>
                <a:ea typeface="DejaVu Sans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부제목 5"/>
          <p:cNvSpPr/>
          <p:nvPr/>
        </p:nvSpPr>
        <p:spPr>
          <a:xfrm>
            <a:off x="9047160" y="5063760"/>
            <a:ext cx="1798560" cy="42228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 fontScale="96666"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Desired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8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017280" y="2812320"/>
            <a:ext cx="1955160" cy="2251080"/>
          </a:xfrm>
          <a:prstGeom prst="rect">
            <a:avLst/>
          </a:prstGeom>
          <a:ln w="0">
            <a:noFill/>
          </a:ln>
        </p:spPr>
      </p:pic>
      <p:sp>
        <p:nvSpPr>
          <p:cNvPr id="419" name="부제목 26"/>
          <p:cNvSpPr/>
          <p:nvPr/>
        </p:nvSpPr>
        <p:spPr>
          <a:xfrm>
            <a:off x="303480" y="1281600"/>
            <a:ext cx="10266480" cy="397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계속 시도중이나 가만히 서있질 못함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...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20" name="" descr="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r:link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71600" y="2057400"/>
            <a:ext cx="2742840" cy="1542600"/>
          </a:xfrm>
          <a:prstGeom prst="rect">
            <a:avLst/>
          </a:prstGeom>
          <a:ln w="0">
            <a:noFill/>
          </a:ln>
        </p:spPr>
      </p:pic>
      <p:sp>
        <p:nvSpPr>
          <p:cNvPr id="421" name="부제목 28"/>
          <p:cNvSpPr/>
          <p:nvPr/>
        </p:nvSpPr>
        <p:spPr>
          <a:xfrm>
            <a:off x="1143000" y="3600360"/>
            <a:ext cx="3200040" cy="74268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1050" spc="-1" strike="noStrike">
                <a:solidFill>
                  <a:schemeClr val="dk1"/>
                </a:solidFill>
                <a:latin typeface="맑은 고딕"/>
                <a:ea typeface="DejaVu Sans"/>
              </a:rPr>
              <a:t>[256,256]_cossche_0.0005LR_</a:t>
            </a:r>
            <a:endParaRPr b="0" lang="en-US" sz="105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1050" spc="-1" strike="noStrike">
                <a:solidFill>
                  <a:schemeClr val="dk1"/>
                </a:solidFill>
                <a:latin typeface="맑은 고딕"/>
                <a:ea typeface="DejaVu Sans"/>
              </a:rPr>
              <a:t>0.9999gamma_5Mstep</a:t>
            </a:r>
            <a:endParaRPr b="0" lang="en-US" sz="10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22" name="" descr="">
            <a:hlinkClick r:id="" action="ppaction://media"/>
          </p:cNvPr>
          <p:cNvPicPr/>
          <p:nvPr>
            <a:videoFile r:link="rId7"/>
            <p:extLst>
              <p:ext uri="{DAA4B4D4-6D71-4841-9C94-3DE7FCFB9230}">
                <p14:media r:link="rId8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800600" y="2057400"/>
            <a:ext cx="2742840" cy="1542600"/>
          </a:xfrm>
          <a:prstGeom prst="rect">
            <a:avLst/>
          </a:prstGeom>
          <a:ln w="0">
            <a:noFill/>
          </a:ln>
        </p:spPr>
      </p:pic>
      <p:sp>
        <p:nvSpPr>
          <p:cNvPr id="423" name="부제목 29"/>
          <p:cNvSpPr/>
          <p:nvPr/>
        </p:nvSpPr>
        <p:spPr>
          <a:xfrm>
            <a:off x="4572000" y="3600360"/>
            <a:ext cx="3200040" cy="74268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1050" spc="-1" strike="noStrike">
                <a:solidFill>
                  <a:schemeClr val="dk1"/>
                </a:solidFill>
                <a:latin typeface="맑은 고딕"/>
                <a:ea typeface="DejaVu Sans"/>
              </a:rPr>
              <a:t>ep_len focused model</a:t>
            </a:r>
            <a:endParaRPr b="0" lang="en-US" sz="10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24" name="" descr="">
            <a:hlinkClick r:id="" action="ppaction://media"/>
          </p:cNvPr>
          <p:cNvPicPr/>
          <p:nvPr>
            <a:videoFile r:link="rId10"/>
            <p:extLst>
              <p:ext uri="{DAA4B4D4-6D71-4841-9C94-3DE7FCFB9230}">
                <p14:media r:link="rId1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320840" y="4343400"/>
            <a:ext cx="2844720" cy="1599840"/>
          </a:xfrm>
          <a:prstGeom prst="rect">
            <a:avLst/>
          </a:prstGeom>
          <a:ln w="0">
            <a:noFill/>
          </a:ln>
        </p:spPr>
      </p:pic>
      <p:sp>
        <p:nvSpPr>
          <p:cNvPr id="425" name="부제목 30"/>
          <p:cNvSpPr/>
          <p:nvPr/>
        </p:nvSpPr>
        <p:spPr>
          <a:xfrm>
            <a:off x="1143000" y="5886360"/>
            <a:ext cx="3200040" cy="74268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1050" spc="-1" strike="noStrike">
                <a:solidFill>
                  <a:schemeClr val="dk1"/>
                </a:solidFill>
                <a:latin typeface="맑은 고딕"/>
                <a:ea typeface="DejaVu Sans"/>
              </a:rPr>
              <a:t>[256,256]_5Mstep</a:t>
            </a:r>
            <a:endParaRPr b="0" lang="en-US" sz="10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26" name="" descr="">
            <a:hlinkClick r:id="" action="ppaction://media"/>
          </p:cNvPr>
          <p:cNvPicPr/>
          <p:nvPr>
            <a:videoFile r:link="rId13"/>
            <p:extLst>
              <p:ext uri="{DAA4B4D4-6D71-4841-9C94-3DE7FCFB9230}">
                <p14:media r:link="rId14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800600" y="4400640"/>
            <a:ext cx="2742840" cy="1542600"/>
          </a:xfrm>
          <a:prstGeom prst="rect">
            <a:avLst/>
          </a:prstGeom>
          <a:ln w="0">
            <a:noFill/>
          </a:ln>
        </p:spPr>
      </p:pic>
      <p:sp>
        <p:nvSpPr>
          <p:cNvPr id="427" name="부제목 35"/>
          <p:cNvSpPr/>
          <p:nvPr/>
        </p:nvSpPr>
        <p:spPr>
          <a:xfrm>
            <a:off x="4572000" y="5943600"/>
            <a:ext cx="3200040" cy="74268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1050" spc="-1" strike="noStrike">
                <a:solidFill>
                  <a:schemeClr val="dk1"/>
                </a:solidFill>
                <a:latin typeface="맑은 고딕"/>
                <a:ea typeface="DejaVu Sans"/>
              </a:rPr>
              <a:t>[256,256]_5Mstep + -3.0exp_1M</a:t>
            </a:r>
            <a:endParaRPr b="0" lang="en-US" sz="1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74"/>
          </p:nvPr>
        </p:nvSpPr>
        <p:spPr/>
        <p:txBody>
          <a:bodyPr/>
          <a:p>
            <a:fld id="{6A83400B-95E6-4ECF-B743-41F14E81B451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ftr" idx="100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9" name="제목 6"/>
          <p:cNvSpPr/>
          <p:nvPr/>
        </p:nvSpPr>
        <p:spPr>
          <a:xfrm>
            <a:off x="303480" y="69480"/>
            <a:ext cx="109044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743040" indent="-743040" defTabSz="914400">
              <a:lnSpc>
                <a:spcPct val="90000"/>
              </a:lnSpc>
              <a:buClr>
                <a:srgbClr val="ffffff"/>
              </a:buClr>
              <a:buFont typeface="OpenSymbol"/>
              <a:buAutoNum type="arabicPeriod" startAt="6"/>
            </a:pPr>
            <a:r>
              <a:rPr b="1" lang="en-US" sz="3600" spc="-1" strike="noStrike">
                <a:solidFill>
                  <a:schemeClr val="lt1"/>
                </a:solidFill>
                <a:latin typeface="맑은 고딕"/>
                <a:ea typeface="DejaVu Sans"/>
              </a:rPr>
              <a:t>Ref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r>
              <a:rPr b="1" lang="en-US" sz="2800" spc="-1" strike="noStrike">
                <a:solidFill>
                  <a:schemeClr val="lt1"/>
                </a:solidFill>
                <a:latin typeface="맑은 고딕"/>
                <a:ea typeface="DejaVu Sans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부제목 4"/>
          <p:cNvSpPr/>
          <p:nvPr/>
        </p:nvSpPr>
        <p:spPr>
          <a:xfrm>
            <a:off x="303480" y="1281600"/>
            <a:ext cx="10266480" cy="397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교수님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Base code (pendulum_ppo.py)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Rainforcement Learning behind Humanoid Robot Explained</a:t>
            </a:r>
            <a:br>
              <a:rPr sz="1800"/>
            </a:br>
            <a:r>
              <a:rPr b="1" lang="en-US" sz="18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(</a:t>
            </a:r>
            <a:r>
              <a:rPr b="1" lang="en-US" sz="1800" spc="-1" strike="noStrike" u="sng">
                <a:solidFill>
                  <a:schemeClr val="dk1"/>
                </a:solidFill>
                <a:uFillTx/>
                <a:latin typeface="맑은 고딕"/>
                <a:ea typeface="Noto Sans CJK SC"/>
                <a:hlinkClick r:id="rId1"/>
              </a:rPr>
              <a:t>https://www.youtube.com/watch?v=QwJcF08hfs8&amp;t=29s</a:t>
            </a:r>
            <a:r>
              <a:rPr b="1" lang="en-US" sz="18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Gym docu – Humanoid (https://gymnasium.farama.org/v0.27.0/environments/mujoco/humanoid/)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3"/>
          </p:nvPr>
        </p:nvSpPr>
        <p:spPr/>
        <p:txBody>
          <a:bodyPr/>
          <a:p>
            <a:fld id="{6518B845-35A8-4A30-B0E0-A4829C0B0480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제목 1"/>
          <p:cNvSpPr/>
          <p:nvPr/>
        </p:nvSpPr>
        <p:spPr>
          <a:xfrm>
            <a:off x="533520" y="-43920"/>
            <a:ext cx="38178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defTabSz="914400">
              <a:lnSpc>
                <a:spcPct val="90000"/>
              </a:lnSpc>
            </a:pPr>
            <a:r>
              <a:rPr b="1" lang="en-US" sz="4400" spc="-1" strike="noStrike">
                <a:solidFill>
                  <a:schemeClr val="lt1"/>
                </a:solidFill>
                <a:latin typeface="맑은 고딕"/>
                <a:ea typeface="DejaVu Sans"/>
              </a:rPr>
              <a:t>Contents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부제목 2"/>
          <p:cNvSpPr/>
          <p:nvPr/>
        </p:nvSpPr>
        <p:spPr>
          <a:xfrm>
            <a:off x="533520" y="1773360"/>
            <a:ext cx="9135000" cy="467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514440" indent="-51444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OpenSymbol"/>
              <a:buAutoNum type="arabicPeriod"/>
            </a:pPr>
            <a:r>
              <a:rPr b="1" lang="en-US" sz="2800" spc="-1" strike="noStrike">
                <a:solidFill>
                  <a:schemeClr val="dk1"/>
                </a:solidFill>
                <a:latin typeface="맑은 고딕"/>
                <a:ea typeface="DejaVu Sans"/>
              </a:rPr>
              <a:t>Operate Env.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514440" indent="-51444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OpenSymbol"/>
              <a:buAutoNum type="arabicPeriod"/>
            </a:pPr>
            <a:r>
              <a:rPr b="1" lang="en-US" sz="2800" spc="-1" strike="noStrike">
                <a:solidFill>
                  <a:schemeClr val="dk1"/>
                </a:solidFill>
                <a:latin typeface="맑은 고딕"/>
                <a:ea typeface="DejaVu Sans"/>
              </a:rPr>
              <a:t>Mujoco-Humanoid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514440" indent="-51444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OpenSymbol"/>
              <a:buAutoNum type="arabicPeriod"/>
            </a:pPr>
            <a:r>
              <a:rPr b="1" lang="en-US" sz="2800" spc="-1" strike="noStrike">
                <a:solidFill>
                  <a:schemeClr val="dk1"/>
                </a:solidFill>
                <a:latin typeface="맑은 고딕"/>
                <a:ea typeface="DejaVu Sans"/>
              </a:rPr>
              <a:t>PPO Algorithm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514440" indent="-51444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OpenSymbol"/>
              <a:buAutoNum type="arabicPeriod"/>
            </a:pPr>
            <a:r>
              <a:rPr b="1" lang="en-US" sz="2800" spc="-1" strike="noStrike">
                <a:solidFill>
                  <a:schemeClr val="dk1"/>
                </a:solidFill>
                <a:latin typeface="맑은 고딕"/>
                <a:ea typeface="DejaVu Sans"/>
              </a:rPr>
              <a:t>Train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514440" indent="-51444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OpenSymbol"/>
              <a:buAutoNum type="arabicPeriod"/>
            </a:pPr>
            <a:r>
              <a:rPr b="1" lang="en-US" sz="2800" spc="-1" strike="noStrike">
                <a:solidFill>
                  <a:schemeClr val="dk1"/>
                </a:solidFill>
                <a:latin typeface="맑은 고딕"/>
                <a:ea typeface="DejaVu Sans"/>
              </a:rPr>
              <a:t>Inference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514440" indent="-51444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OpenSymbol"/>
              <a:buAutoNum type="arabicPeriod"/>
            </a:pPr>
            <a:r>
              <a:rPr b="1" lang="en-US" sz="2800" spc="-1" strike="noStrike">
                <a:solidFill>
                  <a:schemeClr val="dk1"/>
                </a:solidFill>
                <a:latin typeface="맑은 고딕"/>
                <a:ea typeface="DejaVu Sans"/>
              </a:rPr>
              <a:t>Ref.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499"/>
              </a:spcBef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1"/>
          <p:cNvSpPr>
            <a:spLocks noGrp="1"/>
          </p:cNvSpPr>
          <p:nvPr>
            <p:ph type="ftr" idx="95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3"/>
          </p:nvPr>
        </p:nvSpPr>
        <p:spPr/>
        <p:txBody>
          <a:bodyPr/>
          <a:p>
            <a:fld id="{47BE5840-DDDE-4A0E-B900-1A6C262F5F6E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제목 8"/>
          <p:cNvSpPr/>
          <p:nvPr/>
        </p:nvSpPr>
        <p:spPr>
          <a:xfrm>
            <a:off x="303480" y="69480"/>
            <a:ext cx="109044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743040" indent="-743040" defTabSz="914400">
              <a:lnSpc>
                <a:spcPct val="90000"/>
              </a:lnSpc>
              <a:buClr>
                <a:srgbClr val="ffffff"/>
              </a:buClr>
              <a:buFont typeface="OpenSymbol"/>
              <a:buAutoNum type="arabicPeriod"/>
            </a:pPr>
            <a:r>
              <a:rPr b="1" lang="en-US" sz="3600" spc="-1" strike="noStrike">
                <a:solidFill>
                  <a:schemeClr val="lt1"/>
                </a:solidFill>
                <a:latin typeface="맑은 고딕"/>
                <a:ea typeface="DejaVu Sans"/>
              </a:rPr>
              <a:t>Operate Env.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r>
              <a:rPr b="1" lang="en-US" sz="2800" spc="-1" strike="noStrike">
                <a:solidFill>
                  <a:schemeClr val="lt1"/>
                </a:solidFill>
                <a:latin typeface="맑은 고딕"/>
                <a:ea typeface="DejaVu Sans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1"/>
          <p:cNvSpPr>
            <a:spLocks noGrp="1"/>
          </p:cNvSpPr>
          <p:nvPr>
            <p:ph type="ftr" idx="96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https://github.com/termite3/Mujoco_Humanoid.git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7" name="부제목 13"/>
          <p:cNvSpPr/>
          <p:nvPr/>
        </p:nvSpPr>
        <p:spPr>
          <a:xfrm>
            <a:off x="303480" y="1281600"/>
            <a:ext cx="10266480" cy="397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운영체제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: Ubuntu 24.04.3 LTS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GPU : RTX-4090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Python –version  : 3.11.14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Requirements.txt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에 라이브러리 기재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GitHub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리포에 프로젝트 업로드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8" name="" descr=""/>
          <p:cNvPicPr/>
          <p:nvPr/>
        </p:nvPicPr>
        <p:blipFill>
          <a:blip r:embed="rId1"/>
          <a:stretch/>
        </p:blipFill>
        <p:spPr>
          <a:xfrm>
            <a:off x="6400800" y="1760760"/>
            <a:ext cx="5029200" cy="1211040"/>
          </a:xfrm>
          <a:prstGeom prst="rect">
            <a:avLst/>
          </a:prstGeom>
          <a:ln w="0">
            <a:noFill/>
          </a:ln>
        </p:spPr>
      </p:pic>
      <p:pic>
        <p:nvPicPr>
          <p:cNvPr id="319" name="" descr=""/>
          <p:cNvPicPr/>
          <p:nvPr/>
        </p:nvPicPr>
        <p:blipFill>
          <a:blip r:embed="rId2"/>
          <a:stretch/>
        </p:blipFill>
        <p:spPr>
          <a:xfrm>
            <a:off x="6309720" y="2971800"/>
            <a:ext cx="5120280" cy="30553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47"/>
          </p:nvPr>
        </p:nvSpPr>
        <p:spPr/>
        <p:txBody>
          <a:bodyPr/>
          <a:p>
            <a:fld id="{87BFBF4B-EE32-4A98-8F7F-112308B79E70}" type="slidenum">
              <a:t>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제목 3"/>
          <p:cNvSpPr/>
          <p:nvPr/>
        </p:nvSpPr>
        <p:spPr>
          <a:xfrm>
            <a:off x="303480" y="69480"/>
            <a:ext cx="109044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743040" indent="-743040" defTabSz="914400">
              <a:lnSpc>
                <a:spcPct val="90000"/>
              </a:lnSpc>
              <a:buClr>
                <a:srgbClr val="ffffff"/>
              </a:buClr>
              <a:buFont typeface="OpenSymbol"/>
              <a:buAutoNum type="arabicPeriod" startAt="2"/>
            </a:pPr>
            <a:r>
              <a:rPr b="1" lang="en-US" sz="3600" spc="-1" strike="noStrike">
                <a:solidFill>
                  <a:schemeClr val="lt1"/>
                </a:solidFill>
                <a:latin typeface="맑은 고딕"/>
                <a:ea typeface="DejaVu Sans"/>
              </a:rPr>
              <a:t>Mujoco-Humanoid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r>
              <a:rPr b="1" lang="en-US" sz="2800" spc="-1" strike="noStrike">
                <a:solidFill>
                  <a:schemeClr val="lt1"/>
                </a:solidFill>
                <a:latin typeface="맑은 고딕"/>
                <a:ea typeface="DejaVu Sans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1"/>
          <p:cNvSpPr>
            <a:spLocks noGrp="1"/>
          </p:cNvSpPr>
          <p:nvPr>
            <p:ph type="ftr" idx="97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2" name="부제목 39"/>
          <p:cNvSpPr/>
          <p:nvPr/>
        </p:nvSpPr>
        <p:spPr>
          <a:xfrm>
            <a:off x="303480" y="1281600"/>
            <a:ext cx="10266480" cy="397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Action Space :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제어출력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. 17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개의 조인트의 토크값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Observation Space: 13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개의 파츠에 대한 속성값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(348)</a:t>
            </a:r>
            <a:br>
              <a:rPr sz="2000"/>
            </a:b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(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위치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,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각도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,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속도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,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각속도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23" name=""/>
          <p:cNvGraphicFramePr/>
          <p:nvPr/>
        </p:nvGraphicFramePr>
        <p:xfrm>
          <a:off x="4749120" y="4635360"/>
          <a:ext cx="6436800" cy="1094040"/>
        </p:xfrm>
        <a:graphic>
          <a:graphicData uri="http://schemas.openxmlformats.org/drawingml/2006/table">
            <a:tbl>
              <a:tblPr/>
              <a:tblGrid>
                <a:gridCol w="2211480"/>
                <a:gridCol w="4225680"/>
              </a:tblGrid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Action Space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Box(-.4 .4 (17,), float32)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Observation Space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Box(-inf, inf, (348,), 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Reward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Healthy + forward – ctrl - contact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324" name="" descr=""/>
          <p:cNvPicPr/>
          <p:nvPr/>
        </p:nvPicPr>
        <p:blipFill>
          <a:blip r:embed="rId1"/>
          <a:stretch/>
        </p:blipFill>
        <p:spPr>
          <a:xfrm>
            <a:off x="7677360" y="1543320"/>
            <a:ext cx="3295440" cy="2342880"/>
          </a:xfrm>
          <a:prstGeom prst="rect">
            <a:avLst/>
          </a:prstGeom>
          <a:ln w="0">
            <a:noFill/>
          </a:ln>
        </p:spPr>
      </p:pic>
      <p:pic>
        <p:nvPicPr>
          <p:cNvPr id="325" name="" descr=""/>
          <p:cNvPicPr/>
          <p:nvPr/>
        </p:nvPicPr>
        <p:blipFill>
          <a:blip r:embed="rId2"/>
          <a:stretch/>
        </p:blipFill>
        <p:spPr>
          <a:xfrm>
            <a:off x="1261800" y="3090600"/>
            <a:ext cx="2853000" cy="28530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53"/>
          </p:nvPr>
        </p:nvSpPr>
        <p:spPr/>
        <p:txBody>
          <a:bodyPr/>
          <a:p>
            <a:fld id="{C3FFA26C-4759-4777-97CB-AF559673ABC2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" descr=""/>
          <p:cNvPicPr/>
          <p:nvPr/>
        </p:nvPicPr>
        <p:blipFill>
          <a:blip r:embed="rId1"/>
          <a:stretch/>
        </p:blipFill>
        <p:spPr>
          <a:xfrm>
            <a:off x="7677360" y="1543320"/>
            <a:ext cx="3295440" cy="2342880"/>
          </a:xfrm>
          <a:prstGeom prst="rect">
            <a:avLst/>
          </a:prstGeom>
          <a:ln w="0">
            <a:noFill/>
          </a:ln>
        </p:spPr>
      </p:pic>
      <p:sp>
        <p:nvSpPr>
          <p:cNvPr id="327" name="제목 4"/>
          <p:cNvSpPr/>
          <p:nvPr/>
        </p:nvSpPr>
        <p:spPr>
          <a:xfrm>
            <a:off x="303480" y="69480"/>
            <a:ext cx="109044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743040" indent="-743040" defTabSz="914400">
              <a:lnSpc>
                <a:spcPct val="90000"/>
              </a:lnSpc>
              <a:buClr>
                <a:srgbClr val="ffffff"/>
              </a:buClr>
              <a:buFont typeface="OpenSymbol"/>
              <a:buAutoNum type="arabicPeriod" startAt="2"/>
            </a:pPr>
            <a:r>
              <a:rPr b="1" lang="en-US" sz="3600" spc="-1" strike="noStrike">
                <a:solidFill>
                  <a:schemeClr val="lt1"/>
                </a:solidFill>
                <a:latin typeface="맑은 고딕"/>
                <a:ea typeface="DejaVu Sans"/>
              </a:rPr>
              <a:t>Mujoco-Humanoid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r>
              <a:rPr b="1" lang="en-US" sz="2800" spc="-1" strike="noStrike">
                <a:solidFill>
                  <a:schemeClr val="lt1"/>
                </a:solidFill>
                <a:latin typeface="맑은 고딕"/>
                <a:ea typeface="DejaVu Sans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1"/>
          <p:cNvSpPr>
            <a:spLocks noGrp="1"/>
          </p:cNvSpPr>
          <p:nvPr>
            <p:ph type="ftr" idx="98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9" name="부제목 3"/>
          <p:cNvSpPr/>
          <p:nvPr/>
        </p:nvSpPr>
        <p:spPr>
          <a:xfrm>
            <a:off x="303480" y="1281600"/>
            <a:ext cx="10266480" cy="397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Reward: healthy_r + forward_r – ctrl_cost – contact_cost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healthy_reward :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매 스텝 서있으면 받는 보상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forward_reward :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앞으로 나아가면 받는 보상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ctrl_cost :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제어출력이 너무 강하면 받는 비용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contact_cost :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지면에 부드럽게 발을 딯도록 하는 비용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30" name=""/>
          <p:cNvGraphicFramePr/>
          <p:nvPr/>
        </p:nvGraphicFramePr>
        <p:xfrm>
          <a:off x="4749120" y="4635360"/>
          <a:ext cx="6436800" cy="1094040"/>
        </p:xfrm>
        <a:graphic>
          <a:graphicData uri="http://schemas.openxmlformats.org/drawingml/2006/table">
            <a:tbl>
              <a:tblPr/>
              <a:tblGrid>
                <a:gridCol w="2211480"/>
                <a:gridCol w="4225680"/>
              </a:tblGrid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Action Space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Box(-.4 .4 (17,), float32)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Observation Space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Box(-inf, inf, (348,), 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Reward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Healthy + forward – ctrl - contact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331" name="" descr=""/>
          <p:cNvPicPr/>
          <p:nvPr/>
        </p:nvPicPr>
        <p:blipFill>
          <a:blip r:embed="rId2"/>
          <a:stretch/>
        </p:blipFill>
        <p:spPr>
          <a:xfrm>
            <a:off x="1262160" y="3090960"/>
            <a:ext cx="2853000" cy="28530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59"/>
          </p:nvPr>
        </p:nvSpPr>
        <p:spPr/>
        <p:txBody>
          <a:bodyPr/>
          <a:p>
            <a:fld id="{9655A2CF-A9B3-40CB-AA38-85C46A38AF54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제목 11"/>
          <p:cNvSpPr/>
          <p:nvPr/>
        </p:nvSpPr>
        <p:spPr>
          <a:xfrm>
            <a:off x="303480" y="69480"/>
            <a:ext cx="109044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743040" indent="-743040" defTabSz="914400">
              <a:lnSpc>
                <a:spcPct val="90000"/>
              </a:lnSpc>
              <a:buClr>
                <a:srgbClr val="ffffff"/>
              </a:buClr>
              <a:buFont typeface="OpenSymbol"/>
              <a:buAutoNum type="arabicPeriod" startAt="2"/>
            </a:pPr>
            <a:r>
              <a:rPr b="1" lang="en-US" sz="3600" spc="-1" strike="noStrike">
                <a:solidFill>
                  <a:schemeClr val="lt1"/>
                </a:solidFill>
                <a:latin typeface="맑은 고딕"/>
                <a:ea typeface="DejaVu Sans"/>
              </a:rPr>
              <a:t>Mujoco-Humanoid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r>
              <a:rPr b="1" lang="en-US" sz="2800" spc="-1" strike="noStrike">
                <a:solidFill>
                  <a:schemeClr val="lt1"/>
                </a:solidFill>
                <a:latin typeface="맑은 고딕"/>
                <a:ea typeface="DejaVu Sans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PlaceHolder 1"/>
          <p:cNvSpPr>
            <a:spLocks noGrp="1"/>
          </p:cNvSpPr>
          <p:nvPr>
            <p:ph type="ftr" idx="99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4" name="부제목 6"/>
          <p:cNvSpPr/>
          <p:nvPr/>
        </p:nvSpPr>
        <p:spPr>
          <a:xfrm>
            <a:off x="303480" y="1281600"/>
            <a:ext cx="10266480" cy="397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Episode End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Termination :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휴머노이드가 쓰러지면 중단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Truncation :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휴머노이드가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1000 timestep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DejaVu Sans"/>
              </a:rPr>
              <a:t>을 버티면 중단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35" name=""/>
          <p:cNvGraphicFramePr/>
          <p:nvPr/>
        </p:nvGraphicFramePr>
        <p:xfrm>
          <a:off x="4749120" y="4635360"/>
          <a:ext cx="6436800" cy="1094040"/>
        </p:xfrm>
        <a:graphic>
          <a:graphicData uri="http://schemas.openxmlformats.org/drawingml/2006/table">
            <a:tbl>
              <a:tblPr/>
              <a:tblGrid>
                <a:gridCol w="2211480"/>
                <a:gridCol w="4225680"/>
              </a:tblGrid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Action Space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Box(-.4 .4 (17,), float32)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Observation Space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Box(-inf, inf, (348,), 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Reward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Healthy + forward – ctrl - contact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336" name="" descr=""/>
          <p:cNvPicPr/>
          <p:nvPr/>
        </p:nvPicPr>
        <p:blipFill>
          <a:blip r:embed="rId1"/>
          <a:stretch/>
        </p:blipFill>
        <p:spPr>
          <a:xfrm>
            <a:off x="7677360" y="1543320"/>
            <a:ext cx="3295440" cy="2342880"/>
          </a:xfrm>
          <a:prstGeom prst="rect">
            <a:avLst/>
          </a:prstGeom>
          <a:ln w="0">
            <a:noFill/>
          </a:ln>
        </p:spPr>
      </p:pic>
      <p:pic>
        <p:nvPicPr>
          <p:cNvPr id="337" name="" descr=""/>
          <p:cNvPicPr/>
          <p:nvPr/>
        </p:nvPicPr>
        <p:blipFill>
          <a:blip r:embed="rId2"/>
          <a:stretch/>
        </p:blipFill>
        <p:spPr>
          <a:xfrm>
            <a:off x="1262160" y="3090960"/>
            <a:ext cx="2853000" cy="28530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65"/>
          </p:nvPr>
        </p:nvSpPr>
        <p:spPr/>
        <p:txBody>
          <a:bodyPr/>
          <a:p>
            <a:fld id="{946CC9AD-3024-49EC-81EA-2104A022E82E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제목 9"/>
          <p:cNvSpPr/>
          <p:nvPr/>
        </p:nvSpPr>
        <p:spPr>
          <a:xfrm>
            <a:off x="303480" y="69480"/>
            <a:ext cx="109044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743040" indent="-743040" defTabSz="914400">
              <a:lnSpc>
                <a:spcPct val="90000"/>
              </a:lnSpc>
              <a:buClr>
                <a:srgbClr val="ffffff"/>
              </a:buClr>
              <a:buFont typeface="OpenSymbol"/>
              <a:buAutoNum type="arabicPeriod" startAt="3"/>
            </a:pPr>
            <a:r>
              <a:rPr b="1" lang="en-US" sz="3600" spc="-1" strike="noStrike">
                <a:solidFill>
                  <a:schemeClr val="lt1"/>
                </a:solidFill>
                <a:latin typeface="맑은 고딕"/>
                <a:ea typeface="DejaVu Sans"/>
              </a:rPr>
              <a:t>PPO Algorithm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r>
              <a:rPr b="1" lang="en-US" sz="2800" spc="-1" strike="noStrike">
                <a:solidFill>
                  <a:schemeClr val="lt1"/>
                </a:solidFill>
                <a:latin typeface="맑은 고딕"/>
                <a:ea typeface="DejaVu Sans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부제목 15"/>
          <p:cNvSpPr/>
          <p:nvPr/>
        </p:nvSpPr>
        <p:spPr>
          <a:xfrm>
            <a:off x="303480" y="1281600"/>
            <a:ext cx="10266480" cy="397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입력을 상태값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,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출력을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A[17,], V[1,]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으로 하는 네트워크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SB3.PPO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라이브러리는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[, 64, 64,] default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V[1,] Critic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이 예측한 기대 보상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0" name="" descr=""/>
          <p:cNvPicPr/>
          <p:nvPr/>
        </p:nvPicPr>
        <p:blipFill>
          <a:blip r:embed="rId1"/>
          <a:stretch/>
        </p:blipFill>
        <p:spPr>
          <a:xfrm>
            <a:off x="6858000" y="3200400"/>
            <a:ext cx="4114440" cy="265284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341" name=""/>
          <p:cNvGraphicFramePr/>
          <p:nvPr/>
        </p:nvGraphicFramePr>
        <p:xfrm>
          <a:off x="6182280" y="1623240"/>
          <a:ext cx="6436800" cy="1094040"/>
        </p:xfrm>
        <a:graphic>
          <a:graphicData uri="http://schemas.openxmlformats.org/drawingml/2006/table">
            <a:tbl>
              <a:tblPr/>
              <a:tblGrid>
                <a:gridCol w="2211480"/>
                <a:gridCol w="4225680"/>
              </a:tblGrid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Action Space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Box(-.4 .4 (17,), float32)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Observation Space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Box(-inf, inf, (348,), 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Reward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Healthy + forward – ctrl - contact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42" name="부제목 1"/>
          <p:cNvSpPr/>
          <p:nvPr/>
        </p:nvSpPr>
        <p:spPr>
          <a:xfrm>
            <a:off x="5486400" y="4121280"/>
            <a:ext cx="2053800" cy="9075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S[348,]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부제목 11"/>
          <p:cNvSpPr/>
          <p:nvPr/>
        </p:nvSpPr>
        <p:spPr>
          <a:xfrm>
            <a:off x="10287000" y="4121280"/>
            <a:ext cx="2053800" cy="9075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A[17,]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부제목 12"/>
          <p:cNvSpPr/>
          <p:nvPr/>
        </p:nvSpPr>
        <p:spPr>
          <a:xfrm>
            <a:off x="10254240" y="5384160"/>
            <a:ext cx="2053800" cy="9075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V[1,]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"/>
          <p:cNvSpPr/>
          <p:nvPr/>
        </p:nvSpPr>
        <p:spPr>
          <a:xfrm>
            <a:off x="10323000" y="5715000"/>
            <a:ext cx="261000" cy="261000"/>
          </a:xfrm>
          <a:prstGeom prst="ellipse">
            <a:avLst/>
          </a:prstGeom>
          <a:solidFill>
            <a:srgbClr val="80008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46" name="부제목 14"/>
          <p:cNvSpPr/>
          <p:nvPr/>
        </p:nvSpPr>
        <p:spPr>
          <a:xfrm>
            <a:off x="303480" y="3429000"/>
            <a:ext cx="685440" cy="678960"/>
          </a:xfrm>
          <a:prstGeom prst="rect">
            <a:avLst/>
          </a:prstGeom>
          <a:noFill/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S1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부제목 16"/>
          <p:cNvSpPr/>
          <p:nvPr/>
        </p:nvSpPr>
        <p:spPr>
          <a:xfrm>
            <a:off x="303480" y="4373280"/>
            <a:ext cx="685440" cy="678960"/>
          </a:xfrm>
          <a:prstGeom prst="rect">
            <a:avLst/>
          </a:prstGeom>
          <a:noFill/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A1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부제목 17"/>
          <p:cNvSpPr/>
          <p:nvPr/>
        </p:nvSpPr>
        <p:spPr>
          <a:xfrm>
            <a:off x="303480" y="53172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r1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부제목 18"/>
          <p:cNvSpPr/>
          <p:nvPr/>
        </p:nvSpPr>
        <p:spPr>
          <a:xfrm>
            <a:off x="303480" y="3892680"/>
            <a:ext cx="6854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+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649800" y="5052600"/>
            <a:ext cx="360" cy="264600"/>
          </a:xfrm>
          <a:prstGeom prst="line">
            <a:avLst/>
          </a:prstGeom>
          <a:ln w="19080">
            <a:solidFill>
              <a:srgbClr val="3465a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9360" rIns="99360" tIns="54360" bIns="5436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51" name="부제목 20"/>
          <p:cNvSpPr/>
          <p:nvPr/>
        </p:nvSpPr>
        <p:spPr>
          <a:xfrm>
            <a:off x="1143000" y="3429000"/>
            <a:ext cx="685440" cy="678960"/>
          </a:xfrm>
          <a:prstGeom prst="rect">
            <a:avLst/>
          </a:prstGeom>
          <a:noFill/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S2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부제목 31"/>
          <p:cNvSpPr/>
          <p:nvPr/>
        </p:nvSpPr>
        <p:spPr>
          <a:xfrm>
            <a:off x="1143000" y="4373280"/>
            <a:ext cx="685440" cy="678960"/>
          </a:xfrm>
          <a:prstGeom prst="rect">
            <a:avLst/>
          </a:prstGeom>
          <a:noFill/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A2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부제목 32"/>
          <p:cNvSpPr/>
          <p:nvPr/>
        </p:nvSpPr>
        <p:spPr>
          <a:xfrm>
            <a:off x="1143000" y="53172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r2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부제목 33"/>
          <p:cNvSpPr/>
          <p:nvPr/>
        </p:nvSpPr>
        <p:spPr>
          <a:xfrm>
            <a:off x="1143000" y="3892680"/>
            <a:ext cx="6854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+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"/>
          <p:cNvSpPr/>
          <p:nvPr/>
        </p:nvSpPr>
        <p:spPr>
          <a:xfrm>
            <a:off x="1489320" y="5052600"/>
            <a:ext cx="360" cy="264600"/>
          </a:xfrm>
          <a:prstGeom prst="line">
            <a:avLst/>
          </a:prstGeom>
          <a:ln w="19080">
            <a:solidFill>
              <a:srgbClr val="3465a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9360" rIns="99360" tIns="54360" bIns="5436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56" name="부제목 34"/>
          <p:cNvSpPr/>
          <p:nvPr/>
        </p:nvSpPr>
        <p:spPr>
          <a:xfrm>
            <a:off x="2057400" y="3429000"/>
            <a:ext cx="685440" cy="678960"/>
          </a:xfrm>
          <a:prstGeom prst="rect">
            <a:avLst/>
          </a:prstGeom>
          <a:noFill/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S3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부제목 36"/>
          <p:cNvSpPr/>
          <p:nvPr/>
        </p:nvSpPr>
        <p:spPr>
          <a:xfrm>
            <a:off x="2057400" y="4373280"/>
            <a:ext cx="685440" cy="678960"/>
          </a:xfrm>
          <a:prstGeom prst="rect">
            <a:avLst/>
          </a:prstGeom>
          <a:noFill/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A3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부제목 37"/>
          <p:cNvSpPr/>
          <p:nvPr/>
        </p:nvSpPr>
        <p:spPr>
          <a:xfrm>
            <a:off x="2057400" y="53172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r3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부제목 38"/>
          <p:cNvSpPr/>
          <p:nvPr/>
        </p:nvSpPr>
        <p:spPr>
          <a:xfrm>
            <a:off x="2057400" y="3892680"/>
            <a:ext cx="6854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+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"/>
          <p:cNvSpPr/>
          <p:nvPr/>
        </p:nvSpPr>
        <p:spPr>
          <a:xfrm>
            <a:off x="2403720" y="5052600"/>
            <a:ext cx="360" cy="264600"/>
          </a:xfrm>
          <a:prstGeom prst="line">
            <a:avLst/>
          </a:prstGeom>
          <a:ln w="19080">
            <a:solidFill>
              <a:srgbClr val="3465a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9360" rIns="99360" tIns="54360" bIns="5436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61" name="부제목 40"/>
          <p:cNvSpPr/>
          <p:nvPr/>
        </p:nvSpPr>
        <p:spPr>
          <a:xfrm>
            <a:off x="2971800" y="3429000"/>
            <a:ext cx="685440" cy="678960"/>
          </a:xfrm>
          <a:prstGeom prst="rect">
            <a:avLst/>
          </a:prstGeom>
          <a:noFill/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S4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부제목 41"/>
          <p:cNvSpPr/>
          <p:nvPr/>
        </p:nvSpPr>
        <p:spPr>
          <a:xfrm>
            <a:off x="2971800" y="4373280"/>
            <a:ext cx="685440" cy="678960"/>
          </a:xfrm>
          <a:prstGeom prst="rect">
            <a:avLst/>
          </a:prstGeom>
          <a:noFill/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A4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부제목 42"/>
          <p:cNvSpPr/>
          <p:nvPr/>
        </p:nvSpPr>
        <p:spPr>
          <a:xfrm>
            <a:off x="2971800" y="53172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r4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부제목 43"/>
          <p:cNvSpPr/>
          <p:nvPr/>
        </p:nvSpPr>
        <p:spPr>
          <a:xfrm>
            <a:off x="2971800" y="3892680"/>
            <a:ext cx="6854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+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3318120" y="5052600"/>
            <a:ext cx="360" cy="264600"/>
          </a:xfrm>
          <a:prstGeom prst="line">
            <a:avLst/>
          </a:prstGeom>
          <a:ln w="19080">
            <a:solidFill>
              <a:srgbClr val="3465a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9360" rIns="99360" tIns="54360" bIns="5436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66" name="부제목 44"/>
          <p:cNvSpPr/>
          <p:nvPr/>
        </p:nvSpPr>
        <p:spPr>
          <a:xfrm>
            <a:off x="4572000" y="3429000"/>
            <a:ext cx="685440" cy="678960"/>
          </a:xfrm>
          <a:prstGeom prst="rect">
            <a:avLst/>
          </a:prstGeom>
          <a:noFill/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Sn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부제목 45"/>
          <p:cNvSpPr/>
          <p:nvPr/>
        </p:nvSpPr>
        <p:spPr>
          <a:xfrm>
            <a:off x="4572000" y="4373280"/>
            <a:ext cx="685440" cy="678960"/>
          </a:xfrm>
          <a:prstGeom prst="rect">
            <a:avLst/>
          </a:prstGeom>
          <a:noFill/>
          <a:ln w="2916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An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부제목 46"/>
          <p:cNvSpPr/>
          <p:nvPr/>
        </p:nvSpPr>
        <p:spPr>
          <a:xfrm>
            <a:off x="4572000" y="53172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부제목 47"/>
          <p:cNvSpPr/>
          <p:nvPr/>
        </p:nvSpPr>
        <p:spPr>
          <a:xfrm>
            <a:off x="4572000" y="3892680"/>
            <a:ext cx="6854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+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918320" y="5052600"/>
            <a:ext cx="360" cy="264600"/>
          </a:xfrm>
          <a:prstGeom prst="line">
            <a:avLst/>
          </a:prstGeom>
          <a:ln w="19080">
            <a:solidFill>
              <a:srgbClr val="3465a4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9360" rIns="99360" tIns="54360" bIns="5436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71" name="부제목 50"/>
          <p:cNvSpPr/>
          <p:nvPr/>
        </p:nvSpPr>
        <p:spPr>
          <a:xfrm>
            <a:off x="3801600" y="4385880"/>
            <a:ext cx="6854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...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"/>
          <p:cNvSpPr/>
          <p:nvPr/>
        </p:nvSpPr>
        <p:spPr>
          <a:xfrm>
            <a:off x="228600" y="3657600"/>
            <a:ext cx="360" cy="2286000"/>
          </a:xfrm>
          <a:prstGeom prst="line">
            <a:avLst/>
          </a:prstGeom>
          <a:ln w="38160">
            <a:solidFill>
              <a:srgbClr val="f10d0c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9080" rIns="109080" tIns="64080" bIns="6408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73" name=""/>
          <p:cNvSpPr/>
          <p:nvPr/>
        </p:nvSpPr>
        <p:spPr>
          <a:xfrm>
            <a:off x="649800" y="3308400"/>
            <a:ext cx="2743200" cy="360"/>
          </a:xfrm>
          <a:prstGeom prst="line">
            <a:avLst/>
          </a:prstGeom>
          <a:ln w="38160">
            <a:solidFill>
              <a:srgbClr val="f10d0c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9080" rIns="109080" tIns="-64080" bIns="-6408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65"/>
          </p:nvPr>
        </p:nvSpPr>
        <p:spPr/>
        <p:txBody>
          <a:bodyPr/>
          <a:p>
            <a:fld id="{A266865B-BE83-4790-8701-5EA2F0767DC2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제목 12"/>
          <p:cNvSpPr/>
          <p:nvPr/>
        </p:nvSpPr>
        <p:spPr>
          <a:xfrm>
            <a:off x="303480" y="69480"/>
            <a:ext cx="109044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743040" indent="-743040" defTabSz="914400">
              <a:lnSpc>
                <a:spcPct val="90000"/>
              </a:lnSpc>
              <a:buClr>
                <a:srgbClr val="ffffff"/>
              </a:buClr>
              <a:buFont typeface="OpenSymbol"/>
              <a:buAutoNum type="arabicPeriod" startAt="3"/>
            </a:pPr>
            <a:r>
              <a:rPr b="1" lang="en-US" sz="3600" spc="-1" strike="noStrike">
                <a:solidFill>
                  <a:schemeClr val="lt1"/>
                </a:solidFill>
                <a:latin typeface="맑은 고딕"/>
                <a:ea typeface="DejaVu Sans"/>
              </a:rPr>
              <a:t>PPO Algorithm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r>
              <a:rPr b="1" lang="en-US" sz="2800" spc="-1" strike="noStrike">
                <a:solidFill>
                  <a:schemeClr val="lt1"/>
                </a:solidFill>
                <a:latin typeface="맑은 고딕"/>
                <a:ea typeface="DejaVu Sans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부제목 51"/>
          <p:cNvSpPr/>
          <p:nvPr/>
        </p:nvSpPr>
        <p:spPr>
          <a:xfrm>
            <a:off x="303480" y="1281600"/>
            <a:ext cx="10266480" cy="397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PPO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에서는 환경이 준 보상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(reward)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로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return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을 만들고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,</a:t>
            </a:r>
            <a:br>
              <a:rPr sz="2000"/>
            </a:b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그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return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으로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Advantage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를 계산해서 학습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순간적인 보상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(reward)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를 모아 에피소드 전체 간에</a:t>
            </a:r>
            <a:br>
              <a:rPr sz="2000"/>
            </a:b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누적 보상인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return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을 활용해 학습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Advantage : Act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가 기댓값보다 얼마나 잘했는지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/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못했는지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부제목 96"/>
          <p:cNvSpPr/>
          <p:nvPr/>
        </p:nvSpPr>
        <p:spPr>
          <a:xfrm>
            <a:off x="532080" y="36576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r1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부제목 121"/>
          <p:cNvSpPr/>
          <p:nvPr/>
        </p:nvSpPr>
        <p:spPr>
          <a:xfrm>
            <a:off x="1371600" y="36576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r2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부제목 125"/>
          <p:cNvSpPr/>
          <p:nvPr/>
        </p:nvSpPr>
        <p:spPr>
          <a:xfrm>
            <a:off x="2286000" y="36576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r3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부제목 129"/>
          <p:cNvSpPr/>
          <p:nvPr/>
        </p:nvSpPr>
        <p:spPr>
          <a:xfrm>
            <a:off x="3200400" y="36576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r4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부제목 133"/>
          <p:cNvSpPr/>
          <p:nvPr/>
        </p:nvSpPr>
        <p:spPr>
          <a:xfrm>
            <a:off x="4800600" y="36576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부제목 135"/>
          <p:cNvSpPr/>
          <p:nvPr/>
        </p:nvSpPr>
        <p:spPr>
          <a:xfrm>
            <a:off x="4030200" y="3662280"/>
            <a:ext cx="6854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...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부제목 94"/>
          <p:cNvSpPr/>
          <p:nvPr/>
        </p:nvSpPr>
        <p:spPr>
          <a:xfrm>
            <a:off x="532080" y="45720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R1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부제목 95"/>
          <p:cNvSpPr/>
          <p:nvPr/>
        </p:nvSpPr>
        <p:spPr>
          <a:xfrm>
            <a:off x="1371600" y="45720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R2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부제목 97"/>
          <p:cNvSpPr/>
          <p:nvPr/>
        </p:nvSpPr>
        <p:spPr>
          <a:xfrm>
            <a:off x="2286000" y="45720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R3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부제목 119"/>
          <p:cNvSpPr/>
          <p:nvPr/>
        </p:nvSpPr>
        <p:spPr>
          <a:xfrm>
            <a:off x="3200400" y="45720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R4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부제목 120"/>
          <p:cNvSpPr/>
          <p:nvPr/>
        </p:nvSpPr>
        <p:spPr>
          <a:xfrm>
            <a:off x="4800600" y="4572000"/>
            <a:ext cx="685440" cy="678960"/>
          </a:xfrm>
          <a:prstGeom prst="rect">
            <a:avLst/>
          </a:prstGeom>
          <a:noFill/>
          <a:ln w="2916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Rn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부제목 122"/>
          <p:cNvSpPr/>
          <p:nvPr/>
        </p:nvSpPr>
        <p:spPr>
          <a:xfrm>
            <a:off x="4030200" y="4576680"/>
            <a:ext cx="6854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...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"/>
          <p:cNvSpPr/>
          <p:nvPr/>
        </p:nvSpPr>
        <p:spPr>
          <a:xfrm flipH="1" flipV="1">
            <a:off x="878400" y="5362560"/>
            <a:ext cx="4114800" cy="3240"/>
          </a:xfrm>
          <a:prstGeom prst="line">
            <a:avLst/>
          </a:prstGeom>
          <a:ln w="38160">
            <a:solidFill>
              <a:srgbClr val="f10d0c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109080" rIns="109080" tIns="-60840" bIns="-6084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graphicFrame>
        <p:nvGraphicFramePr>
          <p:cNvPr id="389" name=""/>
          <p:cNvGraphicFramePr/>
          <p:nvPr/>
        </p:nvGraphicFramePr>
        <p:xfrm>
          <a:off x="6343200" y="3723120"/>
          <a:ext cx="6436800" cy="2188080"/>
        </p:xfrm>
        <a:graphic>
          <a:graphicData uri="http://schemas.openxmlformats.org/drawingml/2006/table">
            <a:tbl>
              <a:tblPr/>
              <a:tblGrid>
                <a:gridCol w="2208240"/>
                <a:gridCol w="4228920"/>
              </a:tblGrid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States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s1, s2, s3, s4, … , sn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Actions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a1, a2, a3, a4, … , an 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Rewards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r1, r2, r3, r4, … , rn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Discounted Rewards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R1, R2, R3, R4, …, Rn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Values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V(s1), V(s2), V(s3), …, V(sn)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  <a:tr h="364680"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Advantage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12240">
                      <a:noFill/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A1, A2, A3, A4, …, An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36000" marR="36000">
                    <a:lnL w="7200">
                      <a:solidFill>
                        <a:srgbClr val="000000"/>
                      </a:solidFill>
                      <a:prstDash val="solid"/>
                    </a:lnL>
                    <a:lnR w="12240">
                      <a:noFill/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390" name="" descr=""/>
          <p:cNvPicPr/>
          <p:nvPr/>
        </p:nvPicPr>
        <p:blipFill>
          <a:blip r:embed="rId1"/>
          <a:stretch/>
        </p:blipFill>
        <p:spPr>
          <a:xfrm>
            <a:off x="1806120" y="5486400"/>
            <a:ext cx="2537280" cy="561600"/>
          </a:xfrm>
          <a:prstGeom prst="rect">
            <a:avLst/>
          </a:prstGeom>
          <a:ln w="0">
            <a:noFill/>
          </a:ln>
        </p:spPr>
      </p:pic>
      <p:pic>
        <p:nvPicPr>
          <p:cNvPr id="391" name="" descr=""/>
          <p:cNvPicPr/>
          <p:nvPr/>
        </p:nvPicPr>
        <p:blipFill>
          <a:blip r:embed="rId2"/>
          <a:stretch/>
        </p:blipFill>
        <p:spPr>
          <a:xfrm>
            <a:off x="7874640" y="2286000"/>
            <a:ext cx="3098160" cy="68580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sldNum" idx="74"/>
          </p:nvPr>
        </p:nvSpPr>
        <p:spPr/>
        <p:txBody>
          <a:bodyPr/>
          <a:p>
            <a:fld id="{FDB3B6ED-D53E-4ABD-8D58-AEB11917F4F0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제목 5"/>
          <p:cNvSpPr/>
          <p:nvPr/>
        </p:nvSpPr>
        <p:spPr>
          <a:xfrm>
            <a:off x="303480" y="69480"/>
            <a:ext cx="10904400" cy="14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marL="743040" indent="-743040" defTabSz="914400">
              <a:lnSpc>
                <a:spcPct val="90000"/>
              </a:lnSpc>
              <a:buClr>
                <a:srgbClr val="ffffff"/>
              </a:buClr>
              <a:buFont typeface="OpenSymbol"/>
              <a:buAutoNum type="arabicPeriod" startAt="4"/>
            </a:pPr>
            <a:r>
              <a:rPr b="1" lang="en-US" sz="3600" spc="-1" strike="noStrike">
                <a:solidFill>
                  <a:schemeClr val="lt1"/>
                </a:solidFill>
                <a:latin typeface="맑은 고딕"/>
                <a:ea typeface="DejaVu Sans"/>
              </a:rPr>
              <a:t>Train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</a:pPr>
            <a:r>
              <a:rPr b="1" lang="en-US" sz="2800" spc="-1" strike="noStrike">
                <a:solidFill>
                  <a:schemeClr val="lt1"/>
                </a:solidFill>
                <a:latin typeface="맑은 고딕"/>
                <a:ea typeface="DejaVu Sans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부제목 7"/>
          <p:cNvSpPr/>
          <p:nvPr/>
        </p:nvSpPr>
        <p:spPr>
          <a:xfrm>
            <a:off x="303480" y="1281600"/>
            <a:ext cx="10266480" cy="397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파라미터가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DL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과 상이하게 사용됨에 유의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n_envs :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병렬 환경 개수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n_steps : rollout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길이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(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얼마나 모으고 학습시작할지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n_epochs : rollout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데이터를 가지고 몇 번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SGD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반복할지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batch_size : 1 iter(rollout)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데이터의 양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864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이 데이터를 가지고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(n_epochs)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번 학습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total_timesteps :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이를 </a:t>
            </a: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5M step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반복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648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net_arch :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은닉층의 노드 갯수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10M step </a:t>
            </a:r>
            <a:r>
              <a:rPr b="1" lang="zh-CN" sz="2000" spc="-1" strike="noStrike">
                <a:solidFill>
                  <a:schemeClr val="dk1"/>
                </a:solidFill>
                <a:latin typeface="맑은 고딕"/>
                <a:ea typeface="Noto Sans CJK SC"/>
              </a:rPr>
              <a:t>학습해도 잘 서있지 못함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4" name="" descr=""/>
          <p:cNvPicPr/>
          <p:nvPr/>
        </p:nvPicPr>
        <p:blipFill>
          <a:blip r:embed="rId1"/>
          <a:stretch/>
        </p:blipFill>
        <p:spPr>
          <a:xfrm>
            <a:off x="914400" y="3886200"/>
            <a:ext cx="3396240" cy="1599840"/>
          </a:xfrm>
          <a:prstGeom prst="rect">
            <a:avLst/>
          </a:prstGeom>
          <a:ln w="0">
            <a:noFill/>
          </a:ln>
        </p:spPr>
      </p:pic>
      <p:sp>
        <p:nvSpPr>
          <p:cNvPr id="395" name="부제목 8"/>
          <p:cNvSpPr/>
          <p:nvPr/>
        </p:nvSpPr>
        <p:spPr>
          <a:xfrm>
            <a:off x="882000" y="5492880"/>
            <a:ext cx="34286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hyper_param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부제목 9"/>
          <p:cNvSpPr/>
          <p:nvPr/>
        </p:nvSpPr>
        <p:spPr>
          <a:xfrm>
            <a:off x="8229600" y="5950080"/>
            <a:ext cx="3428640" cy="67896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5Mstep_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부제목 22"/>
          <p:cNvSpPr/>
          <p:nvPr/>
        </p:nvSpPr>
        <p:spPr>
          <a:xfrm>
            <a:off x="4800600" y="5943600"/>
            <a:ext cx="3428640" cy="665640"/>
          </a:xfrm>
          <a:prstGeom prst="rect">
            <a:avLst/>
          </a:prstGeom>
          <a:noFill/>
          <a:ln w="2916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맑은 고딕"/>
                <a:ea typeface="DejaVu Sans"/>
              </a:rPr>
              <a:t>10Mstep_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8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link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75640" y="3200400"/>
            <a:ext cx="2754360" cy="2743200"/>
          </a:xfrm>
          <a:prstGeom prst="rect">
            <a:avLst/>
          </a:prstGeom>
          <a:ln w="0">
            <a:noFill/>
          </a:ln>
        </p:spPr>
      </p:pic>
      <p:pic>
        <p:nvPicPr>
          <p:cNvPr id="399" name="" descr="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r:link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46280" y="3200400"/>
            <a:ext cx="2754720" cy="274320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sldNum" idx="74"/>
          </p:nvPr>
        </p:nvSpPr>
        <p:spPr/>
        <p:txBody>
          <a:bodyPr/>
          <a:p>
            <a:fld id="{6596C5A4-922A-4819-95CF-A1172FA749CC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1868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2025-05-26T22:24:48Z</dcterms:created>
  <dc:creator>주연 김</dc:creator>
  <dc:description/>
  <dc:language>en-US</dc:language>
  <cp:lastModifiedBy/>
  <cp:lastPrinted>2025-12-05T14:05:28Z</cp:lastPrinted>
  <dcterms:modified xsi:type="dcterms:W3CDTF">2025-12-10T13:19:27Z</dcterms:modified>
  <cp:revision>293</cp:revision>
  <dc:subject/>
  <dc:title>Dive to LLM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r8>1</vt:r8>
  </property>
  <property fmtid="{D5CDD505-2E9C-101B-9397-08002B2CF9AE}" pid="3" name="PresentationFormat">
    <vt:lpwstr>와이드스크린</vt:lpwstr>
  </property>
  <property fmtid="{D5CDD505-2E9C-101B-9397-08002B2CF9AE}" pid="4" name="Slides">
    <vt:r8>20</vt:r8>
  </property>
</Properties>
</file>